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77" r:id="rId5"/>
    <p:sldId id="258" r:id="rId6"/>
    <p:sldId id="261" r:id="rId7"/>
    <p:sldId id="276" r:id="rId8"/>
    <p:sldId id="275" r:id="rId9"/>
    <p:sldId id="278" r:id="rId10"/>
    <p:sldId id="263" r:id="rId11"/>
    <p:sldId id="279" r:id="rId12"/>
    <p:sldId id="280" r:id="rId13"/>
    <p:sldId id="281" r:id="rId14"/>
    <p:sldId id="266" r:id="rId15"/>
    <p:sldId id="267" r:id="rId16"/>
    <p:sldId id="283" r:id="rId1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9" autoAdjust="0"/>
    <p:restoredTop sz="94660"/>
  </p:normalViewPr>
  <p:slideViewPr>
    <p:cSldViewPr snapToGrid="0">
      <p:cViewPr varScale="1">
        <p:scale>
          <a:sx n="86" d="100"/>
          <a:sy n="86" d="100"/>
        </p:scale>
        <p:origin x="32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86EED5-173B-446D-AB6B-728B043B1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386EFD-16E7-4B0B-9F19-A529D3F1A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5A3AECF-26EF-447B-B9F2-1F62A7BCA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1E918-2F16-422D-A6AF-140E0E5B10BF}" type="datetimeFigureOut">
              <a:rPr lang="sk-SK" smtClean="0"/>
              <a:t>10. 7. 2020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72A665C-D55B-4ADC-9E1D-03B4DF7BC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CA19E4D-98B8-4A1D-A09B-58BB9BEF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4EB1D-4C54-4334-A2DE-0FF9D2022E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303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5B6CBA-B048-4025-8A82-55923798D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7B04F5A-AB0D-41D0-9FD3-A7FA1A2E1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EB44636-CC88-4654-A727-6DA302670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1E918-2F16-422D-A6AF-140E0E5B10BF}" type="datetimeFigureOut">
              <a:rPr lang="sk-SK" smtClean="0"/>
              <a:t>10. 7. 2020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C846343-3F13-4250-B4AC-9BA87A777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C41452C-2E30-4DB2-992E-E674460A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4EB1D-4C54-4334-A2DE-0FF9D2022E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7594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033BCED5-5179-49C1-9B8A-9AD3C1BD8B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F3E28CE6-C960-49E3-AB9F-B5A682638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9893780-83D7-40BB-BB52-8E025117E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1E918-2F16-422D-A6AF-140E0E5B10BF}" type="datetimeFigureOut">
              <a:rPr lang="sk-SK" smtClean="0"/>
              <a:t>10. 7. 2020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DFA86DB-A242-4C35-A18A-BAFD9E878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F871B98-7DBE-4736-B287-9633A771F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4EB1D-4C54-4334-A2DE-0FF9D2022E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8444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99E8D8-7757-4F06-BD9B-D4F09A74D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8DE578F-901A-41B1-8F07-3A4183DF0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0C453DD-2D33-45F7-9595-588F62F9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1E918-2F16-422D-A6AF-140E0E5B10BF}" type="datetimeFigureOut">
              <a:rPr lang="sk-SK" smtClean="0"/>
              <a:t>10. 7. 2020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397866E-DABE-4884-8C5D-FA5157904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9DBA787-B403-4954-A3A4-DA9C22C3A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4EB1D-4C54-4334-A2DE-0FF9D2022E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712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95F8A1-B8C6-4965-A894-F4BFC0916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1F5B756-1426-4A64-8031-1EED5CC70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19810CD-9371-4262-B212-64302D57D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1E918-2F16-422D-A6AF-140E0E5B10BF}" type="datetimeFigureOut">
              <a:rPr lang="sk-SK" smtClean="0"/>
              <a:t>10. 7. 2020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CA0924C-083B-4217-97DA-E2CE6247F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31F9781-D10E-43B3-A8FD-F6EC5D91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4EB1D-4C54-4334-A2DE-0FF9D2022E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90614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F1FC79-B1F5-4025-9BFC-DC40DC0F5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ACD283F-D7C6-4D9E-9427-338CC9E88C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286DACB-D20C-40C3-BEAA-D15938586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D919499-0DAC-4A70-AD52-F61FAC2C9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1E918-2F16-422D-A6AF-140E0E5B10BF}" type="datetimeFigureOut">
              <a:rPr lang="sk-SK" smtClean="0"/>
              <a:t>10. 7. 2020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BBAF786-0B18-41BF-9013-B19C84B50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94199CD-D786-4DE3-BAC1-88DB279EB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4EB1D-4C54-4334-A2DE-0FF9D2022E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87831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3E3245-1773-4C3D-909B-F653BCAF3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166D47-C3F9-4150-A343-C7E0318A3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5CA297D-4D13-437E-A057-3BF18C84E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35D7EA4-A7C0-491A-8149-9C09867554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D63796AF-4F1E-4531-9A13-D25D82E7B0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88321FAA-9C77-4C73-916F-7A3E4F760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1E918-2F16-422D-A6AF-140E0E5B10BF}" type="datetimeFigureOut">
              <a:rPr lang="sk-SK" smtClean="0"/>
              <a:t>10. 7. 2020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17035CA1-E5EF-42CC-93A4-F65525CFF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82BD9BC2-5B8D-4C46-B4B9-93A20E1FD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4EB1D-4C54-4334-A2DE-0FF9D2022E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95869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210578-9CF2-4E90-9E29-BA7302463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459FEB8F-C64D-44E3-B28D-1C690C6BD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1E918-2F16-422D-A6AF-140E0E5B10BF}" type="datetimeFigureOut">
              <a:rPr lang="sk-SK" smtClean="0"/>
              <a:t>10. 7. 2020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314F8BB1-B5A9-4B56-94ED-E59A1BBDE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811A30B-C058-4820-AA54-18CCAD03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4EB1D-4C54-4334-A2DE-0FF9D2022E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0418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4DBABF7-AC8B-4731-AE3C-933711F91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1E918-2F16-422D-A6AF-140E0E5B10BF}" type="datetimeFigureOut">
              <a:rPr lang="sk-SK" smtClean="0"/>
              <a:t>10. 7. 2020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5CD9E05C-B974-4C6B-A503-6B3B9CF44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5F486F4-53CA-4B40-BAD3-DB9EE75C1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4EB1D-4C54-4334-A2DE-0FF9D2022E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33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E5FF3F-1C88-4623-B866-B54AE8399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737D815-FD61-4202-A281-7D474D4EF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685FA00-A09C-4367-9EF4-47A34154C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8E25A85-8987-4F10-A8A0-64568C35D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1E918-2F16-422D-A6AF-140E0E5B10BF}" type="datetimeFigureOut">
              <a:rPr lang="sk-SK" smtClean="0"/>
              <a:t>10. 7. 2020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AC3FC2D-9749-4AC5-8522-962E896D7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FA1B845-029A-4F2B-99FE-047C7D0E5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4EB1D-4C54-4334-A2DE-0FF9D2022E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0567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AB4170-7BA8-44B2-B6AA-3BBDB5961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4B9B9D95-101B-4A46-ACBA-A48251360B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B6EB190-FF2D-43CF-A3A3-9E4FF7BAD4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612440C-8901-4786-983D-067A9961F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1E918-2F16-422D-A6AF-140E0E5B10BF}" type="datetimeFigureOut">
              <a:rPr lang="sk-SK" smtClean="0"/>
              <a:t>10. 7. 2020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4CE8E0A-2A16-453A-A245-3919911D8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48B0532-16DF-4104-8C7D-65BAB53D5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4EB1D-4C54-4334-A2DE-0FF9D2022E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239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767E60C1-3F3C-4D49-9FCF-486AF7B33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4118114-54BC-4C2B-AE3F-C9E2A89B4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F65C828-3C8B-498B-A532-A474A2986B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1E918-2F16-422D-A6AF-140E0E5B10BF}" type="datetimeFigureOut">
              <a:rPr lang="sk-SK" smtClean="0"/>
              <a:t>10. 7. 2020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8D1B3D3-76B1-4477-AA31-3337F1327C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4050DD0-13C8-4016-B404-885CF318F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4EB1D-4C54-4334-A2DE-0FF9D2022E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207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0nRqOq6la3bIx68-f88j8djwlsCWkrHy/view?usp=sharing" TargetMode="External"/><Relationship Id="rId2" Type="http://schemas.openxmlformats.org/officeDocument/2006/relationships/hyperlink" Target="https://drive.google.com/file/d/1jq4IDFgCfrF_GckJld1s2loPHD9JSinf/view?usp=shar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zdraveregiony.eu/" TargetMode="Externa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draveregiony.eu/customer-area/pages/my-pages/2020/03/29/mrk-covid-19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hyperlink" Target="https://drive.google.com/file/d/1priuk8WdYP3O1j7C0x1AI823TVS3uttp/view?usp=sharing" TargetMode="External"/><Relationship Id="rId4" Type="http://schemas.openxmlformats.org/officeDocument/2006/relationships/hyperlink" Target="https://drive.google.com/file/d/1OSGSQuVT4qo3xh-oB8GIT2N7s3v0nrQ9/view?usp=sharin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C8DA37-0A5D-45A7-9404-88766E820E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Správa z vylúčených lokalít zasiahnutých nákazou COVID 19</a:t>
            </a:r>
          </a:p>
        </p:txBody>
      </p:sp>
      <p:pic>
        <p:nvPicPr>
          <p:cNvPr id="4" name="Obrázok 3" descr="C:\Users\Michal\AppData\Local\Temp\7zECA3B7421\Zdrave_regiony_zakladny_CMYK.jpg">
            <a:extLst>
              <a:ext uri="{FF2B5EF4-FFF2-40B4-BE49-F238E27FC236}">
                <a16:creationId xmlns:a16="http://schemas.microsoft.com/office/drawing/2014/main" id="{91390A7B-7086-4ADF-BC07-0A109981A31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6388" y="254068"/>
            <a:ext cx="1580226" cy="51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49F8DF0A-E5FE-4CF3-A385-AF88FD1DCB9B}"/>
              </a:ext>
            </a:extLst>
          </p:cNvPr>
          <p:cNvSpPr txBox="1"/>
          <p:nvPr/>
        </p:nvSpPr>
        <p:spPr>
          <a:xfrm>
            <a:off x="8507321" y="5494985"/>
            <a:ext cx="29182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i="1" dirty="0">
                <a:latin typeface="Cambria" panose="02040503050406030204" pitchFamily="18" charset="0"/>
              </a:rPr>
              <a:t>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Mgr. Tatiana Hrustič </a:t>
            </a:r>
          </a:p>
          <a:p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 Riaditeľka  ZR</a:t>
            </a:r>
          </a:p>
          <a:p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 Peter Molek KAPZ NP ZK 2B</a:t>
            </a:r>
          </a:p>
          <a:p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 Alžbeta Mižigárová APZ NP ZK 2B</a:t>
            </a:r>
          </a:p>
          <a:p>
            <a:endParaRPr lang="sk-SK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6A2BBB3D-8FE8-441C-AA0E-6C27E294F9D3}"/>
              </a:ext>
            </a:extLst>
          </p:cNvPr>
          <p:cNvSpPr txBox="1"/>
          <p:nvPr/>
        </p:nvSpPr>
        <p:spPr>
          <a:xfrm>
            <a:off x="962783" y="5628150"/>
            <a:ext cx="2346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i="1" dirty="0">
                <a:latin typeface="Cambria" panose="02040503050406030204" pitchFamily="18" charset="0"/>
              </a:rPr>
              <a:t> </a:t>
            </a:r>
            <a:r>
              <a:rPr lang="sk-SK" sz="1400" i="1" dirty="0">
                <a:latin typeface="Cambria" panose="02040503050406030204" pitchFamily="18" charset="0"/>
                <a:ea typeface="Cambria" panose="02040503050406030204" pitchFamily="18" charset="0"/>
              </a:rPr>
              <a:t>10.07.2020</a:t>
            </a:r>
          </a:p>
          <a:p>
            <a:r>
              <a:rPr lang="sk-SK" sz="1400" i="1" dirty="0">
                <a:latin typeface="Cambria" panose="02040503050406030204" pitchFamily="18" charset="0"/>
                <a:ea typeface="Cambria" panose="02040503050406030204" pitchFamily="18" charset="0"/>
              </a:rPr>
              <a:t> Bratislava </a:t>
            </a:r>
            <a:endParaRPr lang="sk-SK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sk-SK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Obrázok 5" descr="LOGÁ_001">
            <a:extLst>
              <a:ext uri="{FF2B5EF4-FFF2-40B4-BE49-F238E27FC236}">
                <a16:creationId xmlns:a16="http://schemas.microsoft.com/office/drawing/2014/main" id="{9BBE2358-8D9A-4AB3-BD48-6D768F5A2CF7}"/>
              </a:ext>
            </a:extLst>
          </p:cNvPr>
          <p:cNvPicPr/>
          <p:nvPr/>
        </p:nvPicPr>
        <p:blipFill>
          <a:blip r:embed="rId3"/>
          <a:srcRect l="72446" t="17071" b="18122"/>
          <a:stretch>
            <a:fillRect/>
          </a:stretch>
        </p:blipFill>
        <p:spPr bwMode="auto">
          <a:xfrm>
            <a:off x="457699" y="317038"/>
            <a:ext cx="1915795" cy="457200"/>
          </a:xfrm>
          <a:prstGeom prst="rect">
            <a:avLst/>
          </a:prstGeom>
          <a:noFill/>
        </p:spPr>
      </p:pic>
      <p:pic>
        <p:nvPicPr>
          <p:cNvPr id="9" name="Obrázok 8" descr="LOGÁ_001">
            <a:extLst>
              <a:ext uri="{FF2B5EF4-FFF2-40B4-BE49-F238E27FC236}">
                <a16:creationId xmlns:a16="http://schemas.microsoft.com/office/drawing/2014/main" id="{0AA7919A-FAF8-4B1A-B800-9D11E93CE4D5}"/>
              </a:ext>
            </a:extLst>
          </p:cNvPr>
          <p:cNvPicPr/>
          <p:nvPr/>
        </p:nvPicPr>
        <p:blipFill>
          <a:blip r:embed="rId3"/>
          <a:srcRect l="42744" t="16680" r="29308" b="16023"/>
          <a:stretch>
            <a:fillRect/>
          </a:stretch>
        </p:blipFill>
        <p:spPr bwMode="auto">
          <a:xfrm>
            <a:off x="9557203" y="272981"/>
            <a:ext cx="2008233" cy="512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5630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EA5C8F-1BA8-4F2F-9D48-E8CFBC062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57" y="641412"/>
            <a:ext cx="3666478" cy="1151877"/>
          </a:xfrm>
        </p:spPr>
        <p:txBody>
          <a:bodyPr>
            <a:normAutofit fontScale="90000"/>
          </a:bodyPr>
          <a:lstStyle/>
          <a:p>
            <a:pPr marL="0" indent="0"/>
            <a:br>
              <a:rPr lang="sk-SK" sz="3600" b="1" dirty="0"/>
            </a:br>
            <a:r>
              <a:rPr lang="sk-SK" sz="3600" b="1" dirty="0"/>
              <a:t>Karanténa  </a:t>
            </a:r>
            <a:br>
              <a:rPr lang="sk-SK" sz="3600" b="1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98FFC9E-0068-457B-9FE6-4B8ADCE7B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696" y="1438573"/>
            <a:ext cx="6113016" cy="52765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sk-SK" dirty="0"/>
          </a:p>
          <a:p>
            <a:r>
              <a:rPr lang="sk-SK" dirty="0"/>
              <a:t>Pomoc s vyšetrovaním kontaktov (s RÚVZ)</a:t>
            </a:r>
          </a:p>
          <a:p>
            <a:r>
              <a:rPr lang="sk-SK" dirty="0"/>
              <a:t>Nábor ľudí do následných testovaní</a:t>
            </a:r>
          </a:p>
          <a:p>
            <a:r>
              <a:rPr lang="sk-SK" dirty="0"/>
              <a:t>Informovanie pozitívnych o ich situácii (s RÚVZ)</a:t>
            </a:r>
          </a:p>
          <a:p>
            <a:r>
              <a:rPr lang="sk-SK" dirty="0">
                <a:hlinkClick r:id="rId2"/>
              </a:rPr>
              <a:t>Upokojovanie </a:t>
            </a:r>
            <a:r>
              <a:rPr lang="sk-SK" dirty="0" err="1">
                <a:hlinkClick r:id="rId2"/>
              </a:rPr>
              <a:t>karantenizovaných</a:t>
            </a:r>
            <a:r>
              <a:rPr lang="sk-SK" dirty="0">
                <a:hlinkClick r:id="rId2"/>
              </a:rPr>
              <a:t> ľudí</a:t>
            </a:r>
            <a:endParaRPr lang="sk-SK" dirty="0"/>
          </a:p>
          <a:p>
            <a:r>
              <a:rPr lang="sk-SK" dirty="0"/>
              <a:t>Zabezpečovanie čestných prehlásení od </a:t>
            </a:r>
            <a:r>
              <a:rPr lang="sk-SK" dirty="0" err="1"/>
              <a:t>karantenizovaných</a:t>
            </a:r>
            <a:r>
              <a:rPr lang="sk-SK" dirty="0"/>
              <a:t> ľudí</a:t>
            </a:r>
          </a:p>
          <a:p>
            <a:r>
              <a:rPr lang="sk-SK" dirty="0"/>
              <a:t>Mapovanie potrieb </a:t>
            </a:r>
            <a:r>
              <a:rPr lang="sk-SK" dirty="0" err="1"/>
              <a:t>karantenizovaných</a:t>
            </a:r>
            <a:r>
              <a:rPr lang="sk-SK" dirty="0"/>
              <a:t> ľudí</a:t>
            </a:r>
          </a:p>
          <a:p>
            <a:r>
              <a:rPr lang="sk-SK" dirty="0"/>
              <a:t>Zabezpečovanie pravidelného kontaktu s lekármi a prístupu k liekom pre karantenizovaných ľudí</a:t>
            </a:r>
          </a:p>
          <a:p>
            <a:r>
              <a:rPr lang="sk-SK" dirty="0">
                <a:hlinkClick r:id="rId3"/>
              </a:rPr>
              <a:t>Najčastejšie kladené otázky k testovaniu</a:t>
            </a:r>
            <a:endParaRPr lang="sk-SK" dirty="0"/>
          </a:p>
          <a:p>
            <a:r>
              <a:rPr lang="sk-SK" dirty="0">
                <a:hlinkClick r:id="rId2"/>
              </a:rPr>
              <a:t>Informácie pre karantenizovaných</a:t>
            </a:r>
            <a:endParaRPr lang="sk-SK" dirty="0"/>
          </a:p>
          <a:p>
            <a:endParaRPr lang="sk-SK" dirty="0"/>
          </a:p>
          <a:p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B24490B-185C-4013-9F1C-5DC356261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063" y="522281"/>
            <a:ext cx="4082565" cy="306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ok 6" descr="C:\Users\Michal\AppData\Local\Temp\7zECA3B7421\Zdrave_regiony_zakladny_CMYK.jpg">
            <a:extLst>
              <a:ext uri="{FF2B5EF4-FFF2-40B4-BE49-F238E27FC236}">
                <a16:creationId xmlns:a16="http://schemas.microsoft.com/office/drawing/2014/main" id="{2CD6D6DC-90D0-4F2C-8934-4515E509F1B1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17694" y="85209"/>
            <a:ext cx="1307672" cy="43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objekt pre obsah 6">
            <a:extLst>
              <a:ext uri="{FF2B5EF4-FFF2-40B4-BE49-F238E27FC236}">
                <a16:creationId xmlns:a16="http://schemas.microsoft.com/office/drawing/2014/main" id="{31309EE8-5E0A-405F-8FEF-4F17FC6B05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62" y="3653160"/>
            <a:ext cx="4082566" cy="306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68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B6401C-17EF-4EEC-BBE3-6DD974FA5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89" y="427268"/>
            <a:ext cx="10515600" cy="859993"/>
          </a:xfrm>
        </p:spPr>
        <p:txBody>
          <a:bodyPr/>
          <a:lstStyle/>
          <a:p>
            <a:r>
              <a:rPr lang="sk-SK" dirty="0"/>
              <a:t>Karanténne mestečko Žehra 13.05.2020 </a:t>
            </a:r>
          </a:p>
        </p:txBody>
      </p:sp>
      <p:pic>
        <p:nvPicPr>
          <p:cNvPr id="4" name="Obrázok 3" descr="C:\Users\Michal\AppData\Local\Temp\7zECA3B7421\Zdrave_regiony_zakladny_CMYK.jpg">
            <a:extLst>
              <a:ext uri="{FF2B5EF4-FFF2-40B4-BE49-F238E27FC236}">
                <a16:creationId xmlns:a16="http://schemas.microsoft.com/office/drawing/2014/main" id="{26E90445-B467-4D65-91DD-6E3961F45E6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964" y="146589"/>
            <a:ext cx="1307672" cy="43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F190886-3888-4B5D-8CDE-6E1D776B59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9" y="1600048"/>
            <a:ext cx="5294255" cy="397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7451B38-35A4-4559-963D-9D8EA1336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931" y="1600047"/>
            <a:ext cx="5294256" cy="39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050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B6401C-17EF-4EEC-BBE3-6DD974FA5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89" y="427268"/>
            <a:ext cx="6673992" cy="859993"/>
          </a:xfrm>
        </p:spPr>
        <p:txBody>
          <a:bodyPr/>
          <a:lstStyle/>
          <a:p>
            <a:r>
              <a:rPr lang="sk-SK" dirty="0"/>
              <a:t>Karanténne mestečko Žehra </a:t>
            </a:r>
          </a:p>
        </p:txBody>
      </p:sp>
      <p:pic>
        <p:nvPicPr>
          <p:cNvPr id="4" name="Obrázok 3" descr="C:\Users\Michal\AppData\Local\Temp\7zECA3B7421\Zdrave_regiony_zakladny_CMYK.jpg">
            <a:extLst>
              <a:ext uri="{FF2B5EF4-FFF2-40B4-BE49-F238E27FC236}">
                <a16:creationId xmlns:a16="http://schemas.microsoft.com/office/drawing/2014/main" id="{26E90445-B467-4D65-91DD-6E3961F45E6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964" y="146589"/>
            <a:ext cx="1307672" cy="43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Zástupný objekt pre obsah 10">
            <a:extLst>
              <a:ext uri="{FF2B5EF4-FFF2-40B4-BE49-F238E27FC236}">
                <a16:creationId xmlns:a16="http://schemas.microsoft.com/office/drawing/2014/main" id="{001DD5D1-C307-486B-B43D-A032829EB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6856" y="2037426"/>
            <a:ext cx="5362115" cy="4021585"/>
          </a:xfr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53EE5511-8F23-496C-AA61-B34FAA2FA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8349" y="2037427"/>
            <a:ext cx="5362113" cy="4021585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C69AB81F-18D7-4A27-BB30-21E408BA0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77856" y="2181634"/>
            <a:ext cx="5344251" cy="371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19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B6401C-17EF-4EEC-BBE3-6DD974FA5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89" y="427268"/>
            <a:ext cx="9719032" cy="859993"/>
          </a:xfrm>
        </p:spPr>
        <p:txBody>
          <a:bodyPr>
            <a:normAutofit/>
          </a:bodyPr>
          <a:lstStyle/>
          <a:p>
            <a:r>
              <a:rPr lang="sk-SK" dirty="0"/>
              <a:t>Karanténne mestečko Žehra – 30.05.2020 </a:t>
            </a:r>
          </a:p>
        </p:txBody>
      </p:sp>
      <p:pic>
        <p:nvPicPr>
          <p:cNvPr id="4" name="Obrázok 3" descr="C:\Users\Michal\AppData\Local\Temp\7zECA3B7421\Zdrave_regiony_zakladny_CMYK.jpg">
            <a:extLst>
              <a:ext uri="{FF2B5EF4-FFF2-40B4-BE49-F238E27FC236}">
                <a16:creationId xmlns:a16="http://schemas.microsoft.com/office/drawing/2014/main" id="{26E90445-B467-4D65-91DD-6E3961F45E6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964" y="146589"/>
            <a:ext cx="1307672" cy="43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967A99AC-33DF-4A5C-BE19-7D29804FD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3" y="1761115"/>
            <a:ext cx="8247146" cy="4669617"/>
          </a:xfrm>
        </p:spPr>
      </p:pic>
      <p:pic>
        <p:nvPicPr>
          <p:cNvPr id="4098" name="Picture 2" descr="Opis fotky nie je k dispozícii.">
            <a:extLst>
              <a:ext uri="{FF2B5EF4-FFF2-40B4-BE49-F238E27FC236}">
                <a16:creationId xmlns:a16="http://schemas.microsoft.com/office/drawing/2014/main" id="{4A57C2E4-8334-4DBC-B5B4-F0721867A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844" y="1287261"/>
            <a:ext cx="4831213" cy="362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659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EA5C8F-1BA8-4F2F-9D48-E8CFBC062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2541"/>
          </a:xfrm>
        </p:spPr>
        <p:txBody>
          <a:bodyPr>
            <a:normAutofit fontScale="90000"/>
          </a:bodyPr>
          <a:lstStyle/>
          <a:p>
            <a:r>
              <a:rPr lang="sk-SK" dirty="0"/>
              <a:t>Nedoriešené problémy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98FFC9E-0068-457B-9FE6-4B8ADCE7B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6202"/>
            <a:ext cx="10515600" cy="543960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sz="5100" b="1" dirty="0">
                <a:effectLst/>
                <a:ea typeface="Calibri" panose="020F0502020204030204" pitchFamily="34" charset="0"/>
              </a:rPr>
              <a:t>Nedostatok informácií o skutočnej miere doterajšieho a aktuálneho kontaktu s pandémiou v rámci MRK </a:t>
            </a:r>
          </a:p>
          <a:p>
            <a:pPr marL="0" indent="0">
              <a:buNone/>
            </a:pPr>
            <a:endParaRPr lang="sk-SK" sz="5100" b="1" dirty="0">
              <a:effectLst/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k-SK" sz="3400" dirty="0"/>
              <a:t>Vyšetrili sme len jedinú stopu, ktorej význam v čase neustále klesal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sz="3400" dirty="0"/>
              <a:t>Nezabezpečili sme tok dobre štruktúrovaných dát na praktickú priebežnú analýzu výsledkov testovania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sz="2900" dirty="0"/>
          </a:p>
          <a:p>
            <a:pPr marL="0" indent="0">
              <a:buNone/>
            </a:pPr>
            <a:r>
              <a:rPr lang="sk-SK" sz="5100" b="1" dirty="0">
                <a:ea typeface="Calibri" panose="020F0502020204030204" pitchFamily="34" charset="0"/>
              </a:rPr>
              <a:t>Malá pripravenosť väčšiny MRK na efektívne bránenie zavlečeniu epidémie všetkými cestami do MRK aktuálne aj v prípade pravdepodobných následných vĺn </a:t>
            </a:r>
          </a:p>
          <a:p>
            <a:pPr marL="0" indent="0">
              <a:buNone/>
            </a:pPr>
            <a:endParaRPr lang="sk-SK" sz="5100" b="1" dirty="0">
              <a:ea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sk-SK" sz="3400" dirty="0">
                <a:ea typeface="Calibri" panose="020F0502020204030204" pitchFamily="34" charset="0"/>
                <a:cs typeface="Times New Roman" panose="02020603050405020304" pitchFamily="18" charset="0"/>
              </a:rPr>
              <a:t>Nedostatočné v</a:t>
            </a:r>
            <a:r>
              <a:rPr lang="sk-SK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nímanie rizika a dodržiavanie opatrení proti šíreniu epidémie obyvateľmi MRK v </a:t>
            </a:r>
            <a:r>
              <a:rPr lang="sk-SK" sz="3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dlhodobejšom</a:t>
            </a:r>
            <a:r>
              <a:rPr lang="sk-SK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horizonte (je potrebná plošná osveta efektívne pripravujúca MRK na potrebu dôslednejšieho a dlhodobého dodržiavania základných opatrení proti šíreniu aj v rámci MRK)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sk-SK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Malá pripravenosť obcí a zdravotného systému na zabezpečovanie základných potrieb v prípade karantenizovaných MRK rodín či celých komunít (je potrebná plošná príprava na terénnu podporu týchto procesov v prípade karantén)</a:t>
            </a:r>
          </a:p>
          <a:p>
            <a:pPr lvl="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sk-SK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Nedostatočná materiálna vybavenosť terénnych pracovníkov na bezpečnú realizáciu všetkých potrebných aktivít (je potrebné plošne zaistiť dostatok ochranných pomôcok, dezinfekcie, a pod.</a:t>
            </a:r>
            <a:endParaRPr lang="sk-SK" sz="3400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b="1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4" name="Obrázok 3" descr="C:\Users\Michal\AppData\Local\Temp\7zECA3B7421\Zdrave_regiony_zakladny_CMYK.jpg">
            <a:extLst>
              <a:ext uri="{FF2B5EF4-FFF2-40B4-BE49-F238E27FC236}">
                <a16:creationId xmlns:a16="http://schemas.microsoft.com/office/drawing/2014/main" id="{3EA048A1-C8BE-4731-AE5B-BACBE8F27E3D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964" y="146589"/>
            <a:ext cx="1307672" cy="43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2175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EA5C8F-1BA8-4F2F-9D48-E8CFBC062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Naši ľudia začínajú byť zbytočne lynčovaní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98FFC9E-0068-457B-9FE6-4B8ADCE7BC21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k-SK" dirty="0"/>
              <a:t>KARANTÉNY</a:t>
            </a:r>
          </a:p>
          <a:p>
            <a:r>
              <a:rPr lang="sk-SK" dirty="0"/>
              <a:t>Ľuďom v karanténach a obciam sme nedokázali jasne </a:t>
            </a:r>
            <a:r>
              <a:rPr lang="sk-SK" dirty="0" err="1"/>
              <a:t>odkomunikovať</a:t>
            </a:r>
            <a:r>
              <a:rPr lang="sk-SK" dirty="0"/>
              <a:t>: čo presne a prečo čaká ktorých pozitívnych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a</a:t>
            </a:r>
            <a:r>
              <a:rPr lang="sk-SK" dirty="0"/>
              <a:t>kých scenároch</a:t>
            </a:r>
            <a:r>
              <a:rPr lang="en-US" dirty="0"/>
              <a:t>;</a:t>
            </a:r>
            <a:r>
              <a:rPr lang="sk-SK" dirty="0"/>
              <a:t> kto ich bude o čom informovať</a:t>
            </a:r>
            <a:r>
              <a:rPr lang="en-US" dirty="0"/>
              <a:t>; </a:t>
            </a:r>
            <a:r>
              <a:rPr lang="sk-SK" dirty="0"/>
              <a:t>čo od nich kto očakáva v akých prípadoch</a:t>
            </a:r>
          </a:p>
          <a:p>
            <a:r>
              <a:rPr lang="sk-SK" dirty="0"/>
              <a:t>Na plošnejšie karantény v obciach s MRK, musíme byť pripravení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b="1" dirty="0"/>
              <a:t>Vo výsledku: Ľudia v MRK (správne) vnímali svoju situáciu tak, že ich spolupráca pri testovaní môže ľahko viesť k tomu, že skončia v jednej zóne možno zdraví s určite chorými bez akéhokoľvek jasného plánu, čo ďalej </a:t>
            </a:r>
            <a:r>
              <a:rPr lang="sk-SK" dirty="0"/>
              <a:t>(testovanie, humanitárna podpora, časové horizonty, kritériá rozhodovania)</a:t>
            </a:r>
          </a:p>
          <a:p>
            <a:endParaRPr lang="sk-SK" dirty="0"/>
          </a:p>
          <a:p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4" name="Obrázok 3" descr="C:\Users\Michal\AppData\Local\Temp\7zECA3B7421\Zdrave_regiony_zakladny_CMYK.jpg">
            <a:extLst>
              <a:ext uri="{FF2B5EF4-FFF2-40B4-BE49-F238E27FC236}">
                <a16:creationId xmlns:a16="http://schemas.microsoft.com/office/drawing/2014/main" id="{69471FD0-357C-4E29-A206-2BDE87C278A5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964" y="146589"/>
            <a:ext cx="1307672" cy="43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6848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6"/>
          <p:cNvSpPr>
            <a:spLocks noChangeArrowheads="1"/>
          </p:cNvSpPr>
          <p:nvPr/>
        </p:nvSpPr>
        <p:spPr bwMode="auto">
          <a:xfrm>
            <a:off x="0" y="0"/>
            <a:ext cx="12192000" cy="9083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sk-SK" sz="3200" b="1" dirty="0">
                <a:latin typeface="Cambria" panose="02040503050406030204" pitchFamily="18" charset="0"/>
              </a:rPr>
              <a:t>Ďakujeme za pozornosť a podporu</a:t>
            </a:r>
          </a:p>
        </p:txBody>
      </p:sp>
      <p:pic>
        <p:nvPicPr>
          <p:cNvPr id="3" name="Obrázok 2" descr="LOGÁ_001"/>
          <p:cNvPicPr/>
          <p:nvPr/>
        </p:nvPicPr>
        <p:blipFill>
          <a:blip r:embed="rId2"/>
          <a:srcRect l="42744" t="16680" r="29308" b="16023"/>
          <a:stretch>
            <a:fillRect/>
          </a:stretch>
        </p:blipFill>
        <p:spPr bwMode="auto">
          <a:xfrm>
            <a:off x="979170" y="6017260"/>
            <a:ext cx="1926590" cy="467360"/>
          </a:xfrm>
          <a:prstGeom prst="rect">
            <a:avLst/>
          </a:prstGeom>
          <a:noFill/>
        </p:spPr>
      </p:pic>
      <p:pic>
        <p:nvPicPr>
          <p:cNvPr id="4" name="Obrázok 3" descr="LOGÁ_001"/>
          <p:cNvPicPr/>
          <p:nvPr/>
        </p:nvPicPr>
        <p:blipFill>
          <a:blip r:embed="rId2"/>
          <a:srcRect l="72446" t="17071" b="18122"/>
          <a:stretch>
            <a:fillRect/>
          </a:stretch>
        </p:blipFill>
        <p:spPr bwMode="auto">
          <a:xfrm>
            <a:off x="4890715" y="6017260"/>
            <a:ext cx="1915795" cy="457200"/>
          </a:xfrm>
          <a:prstGeom prst="rect">
            <a:avLst/>
          </a:prstGeom>
          <a:noFill/>
        </p:spPr>
      </p:pic>
      <p:pic>
        <p:nvPicPr>
          <p:cNvPr id="5" name="Obrázok 4" descr="C:\Users\Michal\AppData\Local\Temp\7zECA3B7421\Zdrave_regiony_zakladny_CMYK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70922" y="6043930"/>
            <a:ext cx="1256665" cy="40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0" y="5806440"/>
            <a:ext cx="12192000" cy="10515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389"/>
            <a:ext cx="7439487" cy="4886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ĺžnik 11"/>
          <p:cNvSpPr/>
          <p:nvPr/>
        </p:nvSpPr>
        <p:spPr>
          <a:xfrm>
            <a:off x="5807626" y="3728125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sk-SK" u="sng" dirty="0">
                <a:solidFill>
                  <a:srgbClr val="2F5597"/>
                </a:solidFill>
              </a:rPr>
              <a:t>Kontakt:</a:t>
            </a:r>
            <a:endParaRPr lang="en-US" dirty="0">
              <a:solidFill>
                <a:srgbClr val="2F5597"/>
              </a:solidFill>
            </a:endParaRPr>
          </a:p>
          <a:p>
            <a:pPr algn="r"/>
            <a:r>
              <a:rPr lang="sk-SK" dirty="0">
                <a:solidFill>
                  <a:srgbClr val="2F5597"/>
                </a:solidFill>
              </a:rPr>
              <a:t>Mgr. Tatiana Hrustič </a:t>
            </a:r>
            <a:endParaRPr lang="en-US" i="1" dirty="0">
              <a:solidFill>
                <a:srgbClr val="2F5597"/>
              </a:solidFill>
            </a:endParaRPr>
          </a:p>
          <a:p>
            <a:pPr algn="r"/>
            <a:r>
              <a:rPr lang="sk-SK" i="1" dirty="0">
                <a:solidFill>
                  <a:srgbClr val="2F5597"/>
                </a:solidFill>
              </a:rPr>
              <a:t>Riaditeľka</a:t>
            </a:r>
            <a:endParaRPr lang="en-US" i="1" dirty="0">
              <a:solidFill>
                <a:srgbClr val="2F5597"/>
              </a:solidFill>
            </a:endParaRPr>
          </a:p>
          <a:p>
            <a:pPr algn="r"/>
            <a:r>
              <a:rPr lang="sk-SK" dirty="0">
                <a:solidFill>
                  <a:srgbClr val="2F5597"/>
                </a:solidFill>
              </a:rPr>
              <a:t>tatiana.hrustic</a:t>
            </a:r>
            <a:r>
              <a:rPr lang="en-US" dirty="0">
                <a:solidFill>
                  <a:srgbClr val="2F5597"/>
                </a:solidFill>
              </a:rPr>
              <a:t>@</a:t>
            </a:r>
            <a:r>
              <a:rPr lang="sk-SK" dirty="0">
                <a:solidFill>
                  <a:srgbClr val="2F5597"/>
                </a:solidFill>
              </a:rPr>
              <a:t>zdraveregiony.eu</a:t>
            </a:r>
            <a:endParaRPr lang="en-US" dirty="0">
              <a:solidFill>
                <a:srgbClr val="2F5597"/>
              </a:solidFill>
            </a:endParaRPr>
          </a:p>
          <a:p>
            <a:pPr algn="r"/>
            <a:r>
              <a:rPr lang="sk-SK" dirty="0">
                <a:solidFill>
                  <a:srgbClr val="2F5597"/>
                </a:solidFill>
              </a:rPr>
              <a:t>+421 911 508 054</a:t>
            </a:r>
          </a:p>
          <a:p>
            <a:pPr algn="r"/>
            <a:endParaRPr lang="sk-SK" u="sng" dirty="0">
              <a:solidFill>
                <a:srgbClr val="2F5597"/>
              </a:solidFill>
            </a:endParaRPr>
          </a:p>
          <a:p>
            <a:pPr algn="r"/>
            <a:r>
              <a:rPr lang="sk-SK" u="sng" dirty="0">
                <a:solidFill>
                  <a:srgbClr val="2F5597"/>
                </a:solidFill>
                <a:hlinkClick r:id="rId5"/>
              </a:rPr>
              <a:t>www.zdraveregiony.eu</a:t>
            </a:r>
            <a:r>
              <a:rPr lang="sk-SK" u="sng" dirty="0">
                <a:solidFill>
                  <a:srgbClr val="2F5597"/>
                </a:solidFill>
              </a:rPr>
              <a:t> </a:t>
            </a:r>
          </a:p>
        </p:txBody>
      </p:sp>
      <p:pic>
        <p:nvPicPr>
          <p:cNvPr id="13" name="Obrázok 12" descr="LOGÁ_001"/>
          <p:cNvPicPr/>
          <p:nvPr/>
        </p:nvPicPr>
        <p:blipFill>
          <a:blip r:embed="rId2"/>
          <a:srcRect l="72446" t="17071" b="18122"/>
          <a:stretch>
            <a:fillRect/>
          </a:stretch>
        </p:blipFill>
        <p:spPr bwMode="auto">
          <a:xfrm>
            <a:off x="9933731" y="6138146"/>
            <a:ext cx="1915795" cy="457200"/>
          </a:xfrm>
          <a:prstGeom prst="rect">
            <a:avLst/>
          </a:prstGeom>
          <a:noFill/>
        </p:spPr>
      </p:pic>
      <p:pic>
        <p:nvPicPr>
          <p:cNvPr id="14" name="Obrázok 13" descr="C:\Users\Michal\AppData\Local\Temp\7zECA3B7421\Zdrave_regiony_zakladny_CMYK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5901" y="6154467"/>
            <a:ext cx="1341003" cy="45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ázok 14" descr="LOGÁ_001"/>
          <p:cNvPicPr/>
          <p:nvPr/>
        </p:nvPicPr>
        <p:blipFill>
          <a:blip r:embed="rId2"/>
          <a:srcRect l="42744" t="16680" r="29308" b="16023"/>
          <a:stretch>
            <a:fillRect/>
          </a:stretch>
        </p:blipFill>
        <p:spPr bwMode="auto">
          <a:xfrm>
            <a:off x="348048" y="6119738"/>
            <a:ext cx="2008233" cy="512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1017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E69E0741-E338-49BD-B248-B3CBC5EDD24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9" y="441664"/>
            <a:ext cx="8575831" cy="597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 descr="C:\Users\Michal\AppData\Local\Temp\7zECA3B7421\Zdrave_regiony_zakladny_CMYK.jpg">
            <a:extLst>
              <a:ext uri="{FF2B5EF4-FFF2-40B4-BE49-F238E27FC236}">
                <a16:creationId xmlns:a16="http://schemas.microsoft.com/office/drawing/2014/main" id="{49999B91-78A7-4A19-865E-EC6A9CD79BF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09389" y="441664"/>
            <a:ext cx="2592935" cy="944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ABB1F702-E4E0-4A3B-8542-DDD72D950243}"/>
              </a:ext>
            </a:extLst>
          </p:cNvPr>
          <p:cNvSpPr txBox="1"/>
          <p:nvPr/>
        </p:nvSpPr>
        <p:spPr>
          <a:xfrm>
            <a:off x="9176161" y="3554014"/>
            <a:ext cx="28593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Žehra 11.05.2020</a:t>
            </a:r>
          </a:p>
          <a:p>
            <a:r>
              <a:rPr lang="sk-SK" dirty="0"/>
              <a:t>Asistenti podpory zdravia</a:t>
            </a:r>
          </a:p>
          <a:p>
            <a:r>
              <a:rPr lang="sk-SK" b="0" i="0" dirty="0">
                <a:solidFill>
                  <a:srgbClr val="050505"/>
                </a:solidFill>
                <a:effectLst/>
              </a:rPr>
              <a:t>Peter Kašperek, Alžbeta Mižigárová, Lucia Horváthová, Marián </a:t>
            </a:r>
            <a:r>
              <a:rPr lang="sk-SK" b="0" i="0" dirty="0" err="1">
                <a:solidFill>
                  <a:srgbClr val="050505"/>
                </a:solidFill>
                <a:effectLst/>
              </a:rPr>
              <a:t>Šariška</a:t>
            </a:r>
            <a:r>
              <a:rPr lang="sk-SK" b="0" i="0" dirty="0">
                <a:solidFill>
                  <a:srgbClr val="050505"/>
                </a:solidFill>
                <a:effectLst/>
              </a:rPr>
              <a:t>, František </a:t>
            </a:r>
            <a:r>
              <a:rPr lang="sk-SK" b="0" i="0" dirty="0" err="1">
                <a:solidFill>
                  <a:srgbClr val="050505"/>
                </a:solidFill>
                <a:effectLst/>
              </a:rPr>
              <a:t>Ferenc</a:t>
            </a:r>
            <a:r>
              <a:rPr lang="sk-SK" b="0" i="0" dirty="0">
                <a:solidFill>
                  <a:srgbClr val="050505"/>
                </a:solidFill>
                <a:effectLst/>
              </a:rPr>
              <a:t>, Júlia Škopová, Helena </a:t>
            </a:r>
            <a:r>
              <a:rPr lang="sk-SK" b="0" i="0" dirty="0" err="1">
                <a:solidFill>
                  <a:srgbClr val="050505"/>
                </a:solidFill>
                <a:effectLst/>
              </a:rPr>
              <a:t>Kroščenová</a:t>
            </a:r>
            <a:r>
              <a:rPr lang="sk-SK" b="0" i="0" dirty="0">
                <a:solidFill>
                  <a:srgbClr val="050505"/>
                </a:solidFill>
                <a:effectLst/>
              </a:rPr>
              <a:t>, Milan Pollák, Martin Pokuta,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47088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EA5C8F-1BA8-4F2F-9D48-E8CFBC062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8254"/>
          </a:xfrm>
        </p:spPr>
        <p:txBody>
          <a:bodyPr>
            <a:normAutofit fontScale="90000"/>
          </a:bodyPr>
          <a:lstStyle/>
          <a:p>
            <a:r>
              <a:rPr lang="sk-SK" dirty="0"/>
              <a:t>Obsah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98FFC9E-0068-457B-9FE6-4B8ADCE7B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2155"/>
            <a:ext cx="10515600" cy="515792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1800" b="1" dirty="0"/>
              <a:t>I.)  </a:t>
            </a:r>
            <a:r>
              <a:rPr lang="en-US" sz="1800" b="1" dirty="0"/>
              <a:t>ZR m</a:t>
            </a:r>
            <a:r>
              <a:rPr lang="sk-SK" sz="1800" b="1" dirty="0"/>
              <a:t>á 300 ľudí v teréne  v najhorších 450 osadách </a:t>
            </a:r>
            <a:r>
              <a:rPr lang="en-US" sz="1800" b="1" dirty="0"/>
              <a:t>+ </a:t>
            </a:r>
            <a:r>
              <a:rPr lang="sk-SK" sz="1800" b="1" dirty="0"/>
              <a:t>najpodrobnejšie dáta</a:t>
            </a:r>
          </a:p>
          <a:p>
            <a:pPr marL="0" indent="0">
              <a:buNone/>
            </a:pPr>
            <a:endParaRPr lang="sk-SK" sz="1800" b="1" dirty="0"/>
          </a:p>
          <a:p>
            <a:pPr marL="0" indent="0">
              <a:buNone/>
            </a:pPr>
            <a:r>
              <a:rPr lang="sk-SK" sz="1800" b="1" dirty="0"/>
              <a:t>II.)  Logistiku pri testovaní v 162 obciach/mestách  s prítomnosťou MRK vykonávali ZR (v spolupráci s obecnou samosprávou, príslušníkmi ozbrojených síl, USVRK)</a:t>
            </a:r>
          </a:p>
          <a:p>
            <a:pPr marL="0" indent="0">
              <a:buNone/>
            </a:pPr>
            <a:endParaRPr lang="sk-SK" sz="1800" b="1" dirty="0"/>
          </a:p>
          <a:p>
            <a:pPr marL="0" indent="0">
              <a:buNone/>
            </a:pPr>
            <a:r>
              <a:rPr lang="sk-SK" sz="1800" b="1" dirty="0"/>
              <a:t>III.)ZR ľudia v teréne boli osočovaní a lynčovaní, lebo sa nepredišlo metodickým chybám, na ktoré ZR upozorňovalo  – akékoľvek ďalšie testovanie v MRK je potrebné plánovať a pripravovať na základe skúseností všetkých aktérov operácie Karusel I.</a:t>
            </a:r>
          </a:p>
          <a:p>
            <a:pPr marL="0" indent="0">
              <a:buNone/>
            </a:pPr>
            <a:endParaRPr lang="sk-SK" sz="1800" b="1" dirty="0"/>
          </a:p>
          <a:p>
            <a:pPr marL="0" indent="0">
              <a:buNone/>
            </a:pPr>
            <a:r>
              <a:rPr lang="sk-SK" sz="1800" b="1" dirty="0"/>
              <a:t>IV.) V MRK sa príliš fixujeme na nepraktické testovanie na úkor omnoho akútnejších kontrolných intervencií</a:t>
            </a:r>
          </a:p>
          <a:p>
            <a:pPr marL="0" indent="0">
              <a:buNone/>
            </a:pPr>
            <a:endParaRPr lang="sk-SK" sz="1800" b="1" dirty="0"/>
          </a:p>
          <a:p>
            <a:pPr marL="0" indent="0">
              <a:buNone/>
            </a:pPr>
            <a:r>
              <a:rPr lang="sk-SK" sz="1800" b="1" dirty="0"/>
              <a:t>V.) Karanténa </a:t>
            </a:r>
          </a:p>
          <a:p>
            <a:endParaRPr lang="sk-SK" sz="1800" b="1" dirty="0"/>
          </a:p>
          <a:p>
            <a:pPr marL="0" indent="0">
              <a:buNone/>
            </a:pPr>
            <a:r>
              <a:rPr lang="sk-SK" sz="1800" b="1" dirty="0"/>
              <a:t>VI.) Karanténne mestečko – Žehra </a:t>
            </a:r>
          </a:p>
          <a:p>
            <a:endParaRPr lang="sk-SK" sz="1600" b="1" dirty="0"/>
          </a:p>
          <a:p>
            <a:endParaRPr lang="sk-SK" sz="1600" b="1" dirty="0"/>
          </a:p>
          <a:p>
            <a:endParaRPr lang="sk-SK" sz="1600" b="1" dirty="0"/>
          </a:p>
          <a:p>
            <a:endParaRPr lang="sk-SK" sz="1600" b="1" dirty="0"/>
          </a:p>
        </p:txBody>
      </p:sp>
      <p:pic>
        <p:nvPicPr>
          <p:cNvPr id="4" name="Obrázok 3" descr="C:\Users\Michal\AppData\Local\Temp\7zECA3B7421\Zdrave_regiony_zakladny_CMYK.jpg">
            <a:extLst>
              <a:ext uri="{FF2B5EF4-FFF2-40B4-BE49-F238E27FC236}">
                <a16:creationId xmlns:a16="http://schemas.microsoft.com/office/drawing/2014/main" id="{85BFD36A-F379-4E34-AAB0-7C9059290FE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82687" y="264112"/>
            <a:ext cx="1657493" cy="57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5275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611DC2-6EC2-4269-BAF7-382300C8E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2256"/>
            <a:ext cx="10693153" cy="1513135"/>
          </a:xfrm>
        </p:spPr>
        <p:txBody>
          <a:bodyPr>
            <a:noAutofit/>
          </a:bodyPr>
          <a:lstStyle/>
          <a:p>
            <a:r>
              <a:rPr lang="sk-SK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 súvislosti s možnosťou prieniku pandémie Covid-19 aj do prostredia marginalizovaných rómskych komunít (MRK) na Slovensku, </a:t>
            </a:r>
            <a:r>
              <a:rPr lang="sk-SK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boli </a:t>
            </a:r>
            <a:r>
              <a:rPr lang="sk-SK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identifikované dve bezprostredné verejno-zdravotné riziká:</a:t>
            </a:r>
            <a:br>
              <a:rPr lang="sk-SK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k-SK" sz="2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21F6EB9-C95B-4153-BD0D-19E45662E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9013"/>
            <a:ext cx="10515600" cy="386178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sk-SK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Riziko prudkého nárastu ťažkých ochorení Covid-19 v MRK v dôsledku rýchleho rozšírenia nákazy v MRK a prítomnosti ľudí so zvýšeným rizikom ťažkého priebehu ochorenia v danom prostredí</a:t>
            </a: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sk-SK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sk-SK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Riziko šírenia epidémie z postihnutých MRK do ostatných častí obcí v dôsledku nedostatočného dodržiavania prevenčných opatrení obyvateľmi MRK mimo MRK </a:t>
            </a:r>
          </a:p>
          <a:p>
            <a:endParaRPr lang="sk-SK" sz="2400" dirty="0"/>
          </a:p>
        </p:txBody>
      </p:sp>
      <p:pic>
        <p:nvPicPr>
          <p:cNvPr id="4" name="Obrázok 3" descr="C:\Users\Michal\AppData\Local\Temp\7zECA3B7421\Zdrave_regiony_zakladny_CMYK.jpg">
            <a:extLst>
              <a:ext uri="{FF2B5EF4-FFF2-40B4-BE49-F238E27FC236}">
                <a16:creationId xmlns:a16="http://schemas.microsoft.com/office/drawing/2014/main" id="{1E484B5D-CD04-4286-880F-99D366211DB1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04629" y="101769"/>
            <a:ext cx="1657493" cy="57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4744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sah 6" descr="Obrázok, na ktorom je text, mapa&#10;&#10;Automaticky generovaný popis">
            <a:extLst>
              <a:ext uri="{FF2B5EF4-FFF2-40B4-BE49-F238E27FC236}">
                <a16:creationId xmlns:a16="http://schemas.microsoft.com/office/drawing/2014/main" id="{287FC375-FA44-4789-A0D1-711D224CB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95" y="772511"/>
            <a:ext cx="11069410" cy="6337738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DEA5C8F-1BA8-4F2F-9D48-E8CFBC062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I.) 300 ľudí trvale v najhorších 450 osadách“</a:t>
            </a:r>
          </a:p>
        </p:txBody>
      </p:sp>
      <p:pic>
        <p:nvPicPr>
          <p:cNvPr id="4" name="Obrázok 3" descr="C:\Users\Michal\AppData\Local\Temp\7zECA3B7421\Zdrave_regiony_zakladny_CMYK.jpg">
            <a:extLst>
              <a:ext uri="{FF2B5EF4-FFF2-40B4-BE49-F238E27FC236}">
                <a16:creationId xmlns:a16="http://schemas.microsoft.com/office/drawing/2014/main" id="{1EC14D07-731A-4193-A7A6-DDAC31AC660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50117" y="193243"/>
            <a:ext cx="1657493" cy="57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8735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EA5C8F-1BA8-4F2F-9D48-E8CFBC062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612559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/>
              <a:t>„...monitorovací systém“</a:t>
            </a:r>
          </a:p>
        </p:txBody>
      </p:sp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C2E66146-9E4A-456B-9AB1-E9D02F6C090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941" y="497150"/>
            <a:ext cx="10750858" cy="6289828"/>
          </a:xfrm>
          <a:prstGeom prst="rect">
            <a:avLst/>
          </a:prstGeom>
        </p:spPr>
      </p:pic>
      <p:pic>
        <p:nvPicPr>
          <p:cNvPr id="9" name="Obrázok 8" descr="C:\Users\Michal\AppData\Local\Temp\7zECA3B7421\Zdrave_regiony_zakladny_CMYK.jpg">
            <a:extLst>
              <a:ext uri="{FF2B5EF4-FFF2-40B4-BE49-F238E27FC236}">
                <a16:creationId xmlns:a16="http://schemas.microsoft.com/office/drawing/2014/main" id="{EDFED8B0-7335-4A54-9992-27E985B4CE93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77492" y="60078"/>
            <a:ext cx="1307672" cy="43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1794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42DA89FA-80E9-4205-AD02-79CCAC392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413" y="522281"/>
            <a:ext cx="11381173" cy="6072326"/>
          </a:xfrm>
        </p:spPr>
      </p:pic>
      <p:pic>
        <p:nvPicPr>
          <p:cNvPr id="6" name="Obrázok 5" descr="C:\Users\Michal\AppData\Local\Temp\7zECA3B7421\Zdrave_regiony_zakladny_CMYK.jpg">
            <a:extLst>
              <a:ext uri="{FF2B5EF4-FFF2-40B4-BE49-F238E27FC236}">
                <a16:creationId xmlns:a16="http://schemas.microsoft.com/office/drawing/2014/main" id="{538503F5-D737-41B6-8A83-9B7EA6AF5A0E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17694" y="85209"/>
            <a:ext cx="1307672" cy="43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8398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8829CA-B9BA-4564-84C1-714AA007F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02" y="522281"/>
            <a:ext cx="10515600" cy="1037547"/>
          </a:xfrm>
        </p:spPr>
        <p:txBody>
          <a:bodyPr/>
          <a:lstStyle/>
          <a:p>
            <a:r>
              <a:rPr lang="sk-SK" dirty="0"/>
              <a:t>Testovanie obyvateľov z MRK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046D30A3-5EEF-4E65-8CF2-C0E0B837424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5601809" cy="43613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ástupný objekt pre obsah 2">
            <a:extLst>
              <a:ext uri="{FF2B5EF4-FFF2-40B4-BE49-F238E27FC236}">
                <a16:creationId xmlns:a16="http://schemas.microsoft.com/office/drawing/2014/main" id="{5BADB97E-470A-49FB-9108-F89B8A048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1952" y="1654808"/>
            <a:ext cx="4905652" cy="443313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sk-SK" dirty="0"/>
          </a:p>
          <a:p>
            <a:r>
              <a:rPr lang="sk-SK" dirty="0"/>
              <a:t>Zameranie testovania podľa dát o </a:t>
            </a:r>
            <a:r>
              <a:rPr lang="sk-SK" dirty="0">
                <a:hlinkClick r:id="rId3"/>
              </a:rPr>
              <a:t>C19 v MRK</a:t>
            </a:r>
            <a:r>
              <a:rPr lang="sk-SK" dirty="0"/>
              <a:t> a vlastných odborných </a:t>
            </a:r>
            <a:r>
              <a:rPr lang="sk-SK" dirty="0">
                <a:hlinkClick r:id="rId4"/>
              </a:rPr>
              <a:t>analýz rizík</a:t>
            </a:r>
            <a:endParaRPr lang="sk-SK" dirty="0"/>
          </a:p>
          <a:p>
            <a:r>
              <a:rPr lang="sk-SK" dirty="0"/>
              <a:t>Zoznamy obcí a komunít na testovanie podľa miery ohrozenosti</a:t>
            </a:r>
          </a:p>
          <a:p>
            <a:r>
              <a:rPr lang="sk-SK" dirty="0"/>
              <a:t>Harmonogramy testovania v spolupráci s OS SR</a:t>
            </a:r>
          </a:p>
          <a:p>
            <a:r>
              <a:rPr lang="sk-SK" dirty="0">
                <a:hlinkClick r:id="rId5"/>
              </a:rPr>
              <a:t>Vzorky ľudí na testovanie</a:t>
            </a:r>
            <a:endParaRPr lang="sk-SK" dirty="0"/>
          </a:p>
          <a:p>
            <a:r>
              <a:rPr lang="sk-SK" dirty="0"/>
              <a:t>Informovanie obcí o testovaní</a:t>
            </a:r>
          </a:p>
          <a:p>
            <a:r>
              <a:rPr lang="sk-SK" dirty="0"/>
              <a:t>Informovanie a nábor ľudí z MRK na testovanie</a:t>
            </a:r>
          </a:p>
          <a:p>
            <a:r>
              <a:rPr lang="sk-SK" dirty="0"/>
              <a:t>Bezpečnostné protokoly k odberom</a:t>
            </a:r>
          </a:p>
          <a:p>
            <a:r>
              <a:rPr lang="sk-SK" dirty="0"/>
              <a:t>Asistencia pri samotnom testovaní</a:t>
            </a:r>
          </a:p>
          <a:p>
            <a:r>
              <a:rPr lang="sk-SK" dirty="0"/>
              <a:t>Zabezpečovanie ochranných pomôcok pre asistentov pri testovaní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5" name="Obrázok 4" descr="C:\Users\Michal\AppData\Local\Temp\7zECA3B7421\Zdrave_regiony_zakladny_CMYK.jpg">
            <a:extLst>
              <a:ext uri="{FF2B5EF4-FFF2-40B4-BE49-F238E27FC236}">
                <a16:creationId xmlns:a16="http://schemas.microsoft.com/office/drawing/2014/main" id="{8308FE73-E0E0-409C-9D2B-6C672612CCF9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17694" y="85209"/>
            <a:ext cx="1307672" cy="43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1934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A09A43-3CF9-475B-9747-966EFDF4B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92052" cy="859993"/>
          </a:xfrm>
        </p:spPr>
        <p:txBody>
          <a:bodyPr/>
          <a:lstStyle/>
          <a:p>
            <a:r>
              <a:rPr lang="sk-SK" dirty="0"/>
              <a:t>Identifikované problémy pri testovaní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51E375C-D79A-4C2A-86E4-858ED78F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6039"/>
            <a:ext cx="10515600" cy="480092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sk-SK" sz="2400" dirty="0"/>
              <a:t>Málo času na prípravu – spolupráca, komunikácia, informovanie obyvateľov MRK</a:t>
            </a:r>
          </a:p>
          <a:p>
            <a:pPr marL="0" indent="0">
              <a:buNone/>
            </a:pPr>
            <a:endParaRPr lang="sk-SK" sz="2400" dirty="0"/>
          </a:p>
          <a:p>
            <a:r>
              <a:rPr lang="sk-SK" sz="2400" dirty="0"/>
              <a:t>Absencia plánu nasledujúcich krokov, ktoré mali byť pripravené ešte pred začiatkom testovania v MRK </a:t>
            </a:r>
          </a:p>
          <a:p>
            <a:endParaRPr lang="sk-SK" sz="2400" dirty="0"/>
          </a:p>
          <a:p>
            <a:r>
              <a:rPr lang="sk-SK" sz="2400" dirty="0">
                <a:effectLst/>
                <a:cs typeface="Times New Roman" panose="02020603050405020304" pitchFamily="18" charset="0"/>
              </a:rPr>
              <a:t>Šírenie dezinformácii ktorým obyvateľstvo uverilo viac, ako našej snahe ich vysvetliť im potrebu testovania a jeho význam</a:t>
            </a:r>
          </a:p>
          <a:p>
            <a:endParaRPr lang="sk-SK" sz="2400" dirty="0">
              <a:effectLst/>
              <a:cs typeface="Times New Roman" panose="02020603050405020304" pitchFamily="18" charset="0"/>
            </a:endParaRPr>
          </a:p>
          <a:p>
            <a:r>
              <a:rPr lang="sk-SK" sz="2400" dirty="0">
                <a:cs typeface="Times New Roman" panose="02020603050405020304" pitchFamily="18" charset="0"/>
              </a:rPr>
              <a:t>Zlyhávanie</a:t>
            </a:r>
            <a:r>
              <a:rPr lang="sk-SK" sz="2400" dirty="0">
                <a:effectLst/>
                <a:cs typeface="Times New Roman" panose="02020603050405020304" pitchFamily="18" charset="0"/>
              </a:rPr>
              <a:t> spolupráce s MsÚ/OU a pomáhajúcimi profesiami,  ktoré mali zabezpečovať v lokalitách komunikáciu s obyvateľmi (</a:t>
            </a:r>
            <a:r>
              <a:rPr lang="sk-SK" sz="2400" dirty="0" err="1">
                <a:effectLst/>
                <a:cs typeface="Times New Roman" panose="02020603050405020304" pitchFamily="18" charset="0"/>
              </a:rPr>
              <a:t>súperivosť</a:t>
            </a:r>
            <a:r>
              <a:rPr lang="sk-SK" sz="2400" dirty="0">
                <a:effectLst/>
                <a:cs typeface="Times New Roman" panose="02020603050405020304" pitchFamily="18" charset="0"/>
              </a:rPr>
              <a:t>, konflikty, ohováranie)</a:t>
            </a:r>
          </a:p>
          <a:p>
            <a:endParaRPr lang="sk-SK" sz="2400" dirty="0">
              <a:effectLst/>
              <a:cs typeface="Times New Roman" panose="02020603050405020304" pitchFamily="18" charset="0"/>
            </a:endParaRPr>
          </a:p>
          <a:p>
            <a:r>
              <a:rPr lang="sk-SK" sz="2400" dirty="0">
                <a:cs typeface="Times New Roman" panose="02020603050405020304" pitchFamily="18" charset="0"/>
              </a:rPr>
              <a:t>Mimoriadne negatívny obraz o testovaní v MRK v dôsledku celoplošných karantén + médiá</a:t>
            </a:r>
          </a:p>
          <a:p>
            <a:endParaRPr lang="sk-SK" sz="2400" dirty="0">
              <a:cs typeface="Times New Roman" panose="02020603050405020304" pitchFamily="18" charset="0"/>
            </a:endParaRPr>
          </a:p>
          <a:p>
            <a:r>
              <a:rPr lang="sk-SK" sz="2400" dirty="0">
                <a:effectLst/>
                <a:cs typeface="Times New Roman" panose="02020603050405020304" pitchFamily="18" charset="0"/>
              </a:rPr>
              <a:t>Nedostatok ochranných pomôcok ako aj informácií pre pomáhajúce profesie</a:t>
            </a:r>
          </a:p>
          <a:p>
            <a:endParaRPr lang="sk-SK" sz="2400" dirty="0">
              <a:effectLst/>
              <a:cs typeface="Times New Roman" panose="02020603050405020304" pitchFamily="18" charset="0"/>
            </a:endParaRPr>
          </a:p>
          <a:p>
            <a:r>
              <a:rPr lang="sk-SK" sz="2400" dirty="0">
                <a:cs typeface="Times New Roman" panose="02020603050405020304" pitchFamily="18" charset="0"/>
              </a:rPr>
              <a:t>Nejednotná komunikácia </a:t>
            </a:r>
            <a:endParaRPr lang="sk-SK" sz="2400" dirty="0">
              <a:effectLst/>
            </a:endParaRPr>
          </a:p>
          <a:p>
            <a:endParaRPr lang="sk-SK" dirty="0"/>
          </a:p>
        </p:txBody>
      </p:sp>
      <p:pic>
        <p:nvPicPr>
          <p:cNvPr id="4" name="Obrázok 3" descr="C:\Users\Michal\AppData\Local\Temp\7zECA3B7421\Zdrave_regiony_zakladny_CMYK.jpg">
            <a:extLst>
              <a:ext uri="{FF2B5EF4-FFF2-40B4-BE49-F238E27FC236}">
                <a16:creationId xmlns:a16="http://schemas.microsoft.com/office/drawing/2014/main" id="{0EC485EE-32CE-45D9-B941-86A72459894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17694" y="85209"/>
            <a:ext cx="1307672" cy="43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757428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789</Words>
  <Application>Microsoft Office PowerPoint</Application>
  <PresentationFormat>Širokouhlá</PresentationFormat>
  <Paragraphs>112</Paragraphs>
  <Slides>16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Times New Roman</vt:lpstr>
      <vt:lpstr>Wingdings</vt:lpstr>
      <vt:lpstr>Motív Office</vt:lpstr>
      <vt:lpstr>Správa z vylúčených lokalít zasiahnutých nákazou COVID 19</vt:lpstr>
      <vt:lpstr>Prezentácia programu PowerPoint</vt:lpstr>
      <vt:lpstr>Obsah </vt:lpstr>
      <vt:lpstr>V súvislosti s možnosťou prieniku pandémie Covid-19 aj do prostredia marginalizovaných rómskych komunít (MRK) na Slovensku, boli identifikované dve bezprostredné verejno-zdravotné riziká: </vt:lpstr>
      <vt:lpstr>I.) 300 ľudí trvale v najhorších 450 osadách“</vt:lpstr>
      <vt:lpstr>„...monitorovací systém“</vt:lpstr>
      <vt:lpstr>Prezentácia programu PowerPoint</vt:lpstr>
      <vt:lpstr>Testovanie obyvateľov z MRK</vt:lpstr>
      <vt:lpstr>Identifikované problémy pri testovaní </vt:lpstr>
      <vt:lpstr> Karanténa   </vt:lpstr>
      <vt:lpstr>Karanténne mestečko Žehra 13.05.2020 </vt:lpstr>
      <vt:lpstr>Karanténne mestečko Žehra </vt:lpstr>
      <vt:lpstr>Karanténne mestečko Žehra – 30.05.2020 </vt:lpstr>
      <vt:lpstr>Nedoriešené problémy </vt:lpstr>
      <vt:lpstr>Naši ľudia začínajú byť zbytočne lynčovaní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Andrej Belak, PhD</dc:creator>
  <cp:lastModifiedBy>thrustic</cp:lastModifiedBy>
  <cp:revision>48</cp:revision>
  <dcterms:created xsi:type="dcterms:W3CDTF">2020-04-24T06:02:38Z</dcterms:created>
  <dcterms:modified xsi:type="dcterms:W3CDTF">2020-07-10T09:55:21Z</dcterms:modified>
</cp:coreProperties>
</file>